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5" r:id="rId2"/>
    <p:sldId id="438" r:id="rId3"/>
    <p:sldId id="448" r:id="rId4"/>
    <p:sldId id="439" r:id="rId5"/>
    <p:sldId id="449" r:id="rId6"/>
    <p:sldId id="440" r:id="rId7"/>
    <p:sldId id="441" r:id="rId8"/>
    <p:sldId id="384" r:id="rId9"/>
    <p:sldId id="442" r:id="rId10"/>
    <p:sldId id="443" r:id="rId11"/>
    <p:sldId id="446" r:id="rId12"/>
    <p:sldId id="444" r:id="rId13"/>
    <p:sldId id="447" r:id="rId14"/>
    <p:sldId id="44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Kathleen" initials="TK" lastIdx="1" clrIdx="0">
    <p:extLst>
      <p:ext uri="{19B8F6BF-5375-455C-9EA6-DF929625EA0E}">
        <p15:presenceInfo xmlns:p15="http://schemas.microsoft.com/office/powerpoint/2012/main" userId="S-1-5-21-746137067-854245398-682003330-110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35" autoAdjust="0"/>
  </p:normalViewPr>
  <p:slideViewPr>
    <p:cSldViewPr snapToGrid="0">
      <p:cViewPr varScale="1">
        <p:scale>
          <a:sx n="85" d="100"/>
          <a:sy n="85" d="100"/>
        </p:scale>
        <p:origin x="100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84965E-30D3-4D14-8489-28CFE2765868}" type="datetimeFigureOut">
              <a:rPr lang="en-US" smtClean="0"/>
              <a:t>6/3/2020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E9E781-0567-486C-B075-6D017AFDBC6A}" type="slidenum">
              <a:rPr lang="en-US" smtClean="0"/>
              <a:t>‹#›</a:t>
            </a:fld>
            <a:endParaRPr lang="en-US" dirty="0"/>
          </a:p>
        </p:txBody>
      </p:sp>
    </p:spTree>
    <p:extLst>
      <p:ext uri="{BB962C8B-B14F-4D97-AF65-F5344CB8AC3E}">
        <p14:creationId xmlns:p14="http://schemas.microsoft.com/office/powerpoint/2010/main" val="217631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D0B23-84D0-4F51-86E0-2A94215D6E76}" type="slidenum">
              <a:rPr lang="en-US" smtClean="0"/>
              <a:t>1</a:t>
            </a:fld>
            <a:endParaRPr lang="en-US" dirty="0"/>
          </a:p>
        </p:txBody>
      </p:sp>
    </p:spTree>
    <p:extLst>
      <p:ext uri="{BB962C8B-B14F-4D97-AF65-F5344CB8AC3E}">
        <p14:creationId xmlns:p14="http://schemas.microsoft.com/office/powerpoint/2010/main" val="176914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76470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60902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40990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151857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29226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73298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58730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37816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29659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6637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9C140-735A-4F24-A227-A1FC32894B4C}"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98855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9C140-735A-4F24-A227-A1FC32894B4C}" type="datetimeFigureOut">
              <a:rPr lang="en-US" smtClean="0"/>
              <a:t>6/3/2020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FB13-5505-4BA1-BB2A-443FCF723265}" type="slidenum">
              <a:rPr lang="en-US" smtClean="0"/>
              <a:t>‹#›</a:t>
            </a:fld>
            <a:endParaRPr lang="en-US" dirty="0"/>
          </a:p>
        </p:txBody>
      </p:sp>
    </p:spTree>
    <p:extLst>
      <p:ext uri="{BB962C8B-B14F-4D97-AF65-F5344CB8AC3E}">
        <p14:creationId xmlns:p14="http://schemas.microsoft.com/office/powerpoint/2010/main" val="566314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ppsvcs.opm.ct.gov/OPMPortal/PortalHome.aspx?ReturnUrl=%2fopmportal%2fportalhome.aspx"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82FBA7-6BEF-4603-8B37-785C60EFA8DE}"/>
              </a:ext>
            </a:extLst>
          </p:cNvPr>
          <p:cNvPicPr/>
          <p:nvPr/>
        </p:nvPicPr>
        <p:blipFill rotWithShape="1">
          <a:blip r:embed="rId3">
            <a:alphaModFix amt="80000"/>
            <a:extLst>
              <a:ext uri="{28A0092B-C50C-407E-A947-70E740481C1C}">
                <a14:useLocalDpi xmlns:a14="http://schemas.microsoft.com/office/drawing/2010/main" val="0"/>
              </a:ext>
            </a:extLst>
          </a:blip>
          <a:srcRect r="35797" b="3500"/>
          <a:stretch/>
        </p:blipFill>
        <p:spPr bwMode="auto">
          <a:xfrm>
            <a:off x="1732053" y="1582513"/>
            <a:ext cx="5632187" cy="3787022"/>
          </a:xfrm>
          <a:prstGeom prst="rect">
            <a:avLst/>
          </a:prstGeom>
          <a:ln>
            <a:noFill/>
          </a:ln>
          <a:effectLst>
            <a:outerShdw blurRad="215900" dist="38100" dir="8100000" algn="tr" rotWithShape="0">
              <a:prstClr val="black"/>
            </a:outerShdw>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4EDAB642-775A-4B53-9D7F-C97D7DA0B1EA}"/>
              </a:ext>
            </a:extLst>
          </p:cNvPr>
          <p:cNvSpPr/>
          <p:nvPr/>
        </p:nvSpPr>
        <p:spPr>
          <a:xfrm>
            <a:off x="246209" y="5657065"/>
            <a:ext cx="8675913" cy="4759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23"/>
          <p:cNvSpPr>
            <a:spLocks noGrp="1"/>
          </p:cNvSpPr>
          <p:nvPr>
            <p:ph type="sldNum" sz="quarter" idx="12"/>
          </p:nvPr>
        </p:nvSpPr>
        <p:spPr>
          <a:xfrm>
            <a:off x="6447317" y="6434476"/>
            <a:ext cx="2057400" cy="365125"/>
          </a:xfrm>
        </p:spPr>
        <p:txBody>
          <a:bodyPr/>
          <a:lstStyle/>
          <a:p>
            <a:fld id="{01F86571-980C-4C05-AE36-C316BAD78641}" type="slidenum">
              <a:rPr lang="en-US" smtClean="0"/>
              <a:t>1</a:t>
            </a:fld>
            <a:endParaRPr lang="en-US" dirty="0"/>
          </a:p>
        </p:txBody>
      </p:sp>
      <p:grpSp>
        <p:nvGrpSpPr>
          <p:cNvPr id="16" name="Group 15"/>
          <p:cNvGrpSpPr/>
          <p:nvPr/>
        </p:nvGrpSpPr>
        <p:grpSpPr>
          <a:xfrm>
            <a:off x="1983681" y="1931815"/>
            <a:ext cx="5104587" cy="3099197"/>
            <a:chOff x="0" y="0"/>
            <a:chExt cx="6903720" cy="4163060"/>
          </a:xfrm>
          <a:effectLst>
            <a:outerShdw blurRad="152400" dist="114300" dir="7260000" algn="r" rotWithShape="0">
              <a:prstClr val="black">
                <a:alpha val="86000"/>
              </a:prstClr>
            </a:outerShdw>
          </a:effectLst>
        </p:grpSpPr>
        <p:sp>
          <p:nvSpPr>
            <p:cNvPr id="18" name="Moon 17"/>
            <p:cNvSpPr/>
            <p:nvPr/>
          </p:nvSpPr>
          <p:spPr>
            <a:xfrm rot="757749">
              <a:off x="967740" y="632460"/>
              <a:ext cx="589915" cy="1937385"/>
            </a:xfrm>
            <a:prstGeom prst="moon">
              <a:avLst>
                <a:gd name="adj" fmla="val 6025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9" name="Group 18"/>
            <p:cNvGrpSpPr/>
            <p:nvPr/>
          </p:nvGrpSpPr>
          <p:grpSpPr>
            <a:xfrm>
              <a:off x="0" y="0"/>
              <a:ext cx="6903720" cy="4163060"/>
              <a:chOff x="0" y="0"/>
              <a:chExt cx="6903720" cy="4163060"/>
            </a:xfrm>
          </p:grpSpPr>
          <p:sp>
            <p:nvSpPr>
              <p:cNvPr id="25" name="Moon 24"/>
              <p:cNvSpPr/>
              <p:nvPr/>
            </p:nvSpPr>
            <p:spPr>
              <a:xfrm rot="17507387">
                <a:off x="1512570" y="2381250"/>
                <a:ext cx="579120" cy="1760855"/>
              </a:xfrm>
              <a:prstGeom prst="moon">
                <a:avLst>
                  <a:gd name="adj" fmla="val 62803"/>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03720" cy="4163060"/>
              </a:xfrm>
              <a:prstGeom prst="rect">
                <a:avLst/>
              </a:prstGeom>
            </p:spPr>
          </p:pic>
        </p:grpSp>
      </p:grpSp>
      <p:sp>
        <p:nvSpPr>
          <p:cNvPr id="33" name="TextBox 32">
            <a:extLst>
              <a:ext uri="{FF2B5EF4-FFF2-40B4-BE49-F238E27FC236}">
                <a16:creationId xmlns:a16="http://schemas.microsoft.com/office/drawing/2014/main" id="{57993FE6-B02D-47E4-8DB7-F1A4EE148050}"/>
              </a:ext>
            </a:extLst>
          </p:cNvPr>
          <p:cNvSpPr txBox="1"/>
          <p:nvPr/>
        </p:nvSpPr>
        <p:spPr>
          <a:xfrm>
            <a:off x="1226129" y="6413699"/>
            <a:ext cx="2919844" cy="307777"/>
          </a:xfrm>
          <a:prstGeom prst="rect">
            <a:avLst/>
          </a:prstGeom>
          <a:noFill/>
        </p:spPr>
        <p:txBody>
          <a:bodyPr wrap="square" rtlCol="0">
            <a:spAutoFit/>
          </a:bodyPr>
          <a:lstStyle/>
          <a:p>
            <a:endParaRPr lang="en-US" sz="1400" b="1" dirty="0">
              <a:solidFill>
                <a:schemeClr val="accent1">
                  <a:lumMod val="50000"/>
                </a:schemeClr>
              </a:solidFill>
            </a:endParaRPr>
          </a:p>
        </p:txBody>
      </p:sp>
      <p:sp>
        <p:nvSpPr>
          <p:cNvPr id="17" name="Title 5">
            <a:extLst>
              <a:ext uri="{FF2B5EF4-FFF2-40B4-BE49-F238E27FC236}">
                <a16:creationId xmlns:a16="http://schemas.microsoft.com/office/drawing/2014/main" id="{CD7C7A41-2775-4176-B449-E63CBCB6FDD3}"/>
              </a:ext>
            </a:extLst>
          </p:cNvPr>
          <p:cNvSpPr txBox="1">
            <a:spLocks/>
          </p:cNvSpPr>
          <p:nvPr/>
        </p:nvSpPr>
        <p:spPr>
          <a:xfrm>
            <a:off x="213876" y="5604256"/>
            <a:ext cx="8675913" cy="574722"/>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June 3, 2020</a:t>
            </a:r>
          </a:p>
        </p:txBody>
      </p:sp>
      <p:sp>
        <p:nvSpPr>
          <p:cNvPr id="21" name="Rectangle 20">
            <a:extLst>
              <a:ext uri="{FF2B5EF4-FFF2-40B4-BE49-F238E27FC236}">
                <a16:creationId xmlns:a16="http://schemas.microsoft.com/office/drawing/2014/main" id="{41191A53-5088-4C9F-B245-B153F4586142}"/>
              </a:ext>
            </a:extLst>
          </p:cNvPr>
          <p:cNvSpPr/>
          <p:nvPr/>
        </p:nvSpPr>
        <p:spPr>
          <a:xfrm>
            <a:off x="254212" y="403001"/>
            <a:ext cx="8675913" cy="86550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5">
            <a:extLst>
              <a:ext uri="{FF2B5EF4-FFF2-40B4-BE49-F238E27FC236}">
                <a16:creationId xmlns:a16="http://schemas.microsoft.com/office/drawing/2014/main" id="{A40FAF6D-34B9-4C0B-BA7F-190E79A17E21}"/>
              </a:ext>
            </a:extLst>
          </p:cNvPr>
          <p:cNvSpPr txBox="1">
            <a:spLocks/>
          </p:cNvSpPr>
          <p:nvPr/>
        </p:nvSpPr>
        <p:spPr>
          <a:xfrm>
            <a:off x="254213" y="423524"/>
            <a:ext cx="8889788" cy="86550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Overview of Municipal Coronavirus Relief Fund (CRF) Program</a:t>
            </a:r>
          </a:p>
        </p:txBody>
      </p:sp>
      <p:pic>
        <p:nvPicPr>
          <p:cNvPr id="4" name="Picture 3" descr="A close up of a sign&#10;&#10;Description automatically generated">
            <a:extLst>
              <a:ext uri="{FF2B5EF4-FFF2-40B4-BE49-F238E27FC236}">
                <a16:creationId xmlns:a16="http://schemas.microsoft.com/office/drawing/2014/main" id="{02910FA4-6991-483B-AE6A-78206067C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73" y="5355788"/>
            <a:ext cx="1071658" cy="107165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160C1FD-D953-4C92-96C8-9D798D025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3663" y="5337537"/>
            <a:ext cx="1119364" cy="1108160"/>
          </a:xfrm>
          <a:prstGeom prst="flowChartConnector">
            <a:avLst/>
          </a:prstGeom>
        </p:spPr>
      </p:pic>
    </p:spTree>
    <p:extLst>
      <p:ext uri="{BB962C8B-B14F-4D97-AF65-F5344CB8AC3E}">
        <p14:creationId xmlns:p14="http://schemas.microsoft.com/office/powerpoint/2010/main" val="170960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71021" y="981628"/>
            <a:ext cx="8601077" cy="5038665"/>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sp>
        <p:nvSpPr>
          <p:cNvPr id="5" name="Content Placeholder 22"/>
          <p:cNvSpPr txBox="1">
            <a:spLocks/>
          </p:cNvSpPr>
          <p:nvPr/>
        </p:nvSpPr>
        <p:spPr>
          <a:xfrm>
            <a:off x="450025" y="629451"/>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44909" y="6231882"/>
            <a:ext cx="8675912" cy="176693"/>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a:xfrm>
            <a:off x="6457950" y="6408575"/>
            <a:ext cx="2057400" cy="365125"/>
          </a:xfrm>
        </p:spPr>
        <p:txBody>
          <a:bodyPr/>
          <a:lstStyle/>
          <a:p>
            <a:fld id="{01F86571-980C-4C05-AE36-C316BAD78641}" type="slidenum">
              <a:rPr lang="en-US" smtClean="0"/>
              <a:t>10</a:t>
            </a:fld>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solidFill>
                  <a:schemeClr val="bg1"/>
                </a:solidFill>
                <a:latin typeface="+mn-lt"/>
              </a:rPr>
              <a:t>OPM PORTAL – ONLINE CLAIM SUBMISSION – ADD INVOICE LINE ITEM</a:t>
            </a:r>
          </a:p>
        </p:txBody>
      </p:sp>
      <p:pic>
        <p:nvPicPr>
          <p:cNvPr id="1026" name="Picture 1" descr="image001">
            <a:extLst>
              <a:ext uri="{FF2B5EF4-FFF2-40B4-BE49-F238E27FC236}">
                <a16:creationId xmlns:a16="http://schemas.microsoft.com/office/drawing/2014/main" id="{00ED031B-5121-49C9-A792-1AE0214DF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24"/>
          <a:stretch/>
        </p:blipFill>
        <p:spPr bwMode="auto">
          <a:xfrm>
            <a:off x="429400" y="1092713"/>
            <a:ext cx="8213857" cy="476501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icture containing drawing&#10;&#10;Description automatically generated">
            <a:extLst>
              <a:ext uri="{FF2B5EF4-FFF2-40B4-BE49-F238E27FC236}">
                <a16:creationId xmlns:a16="http://schemas.microsoft.com/office/drawing/2014/main" id="{2430D292-0CF3-4CBB-B54B-A6892C6D7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175455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a:xfrm>
            <a:off x="6517805" y="6482367"/>
            <a:ext cx="2057400" cy="365125"/>
          </a:xfrm>
        </p:spPr>
        <p:txBody>
          <a:bodyPr/>
          <a:lstStyle/>
          <a:p>
            <a:fld id="{01F86571-980C-4C05-AE36-C316BAD78641}" type="slidenum">
              <a:rPr lang="en-US" smtClean="0"/>
              <a:t>11</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573239" y="875458"/>
            <a:ext cx="8114785" cy="5368772"/>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ONLINE CLAIM SUBMISSION – LINE ITEM SUMMARY</a:t>
            </a:r>
          </a:p>
        </p:txBody>
      </p:sp>
      <p:pic>
        <p:nvPicPr>
          <p:cNvPr id="4" name="Picture 3">
            <a:extLst>
              <a:ext uri="{FF2B5EF4-FFF2-40B4-BE49-F238E27FC236}">
                <a16:creationId xmlns:a16="http://schemas.microsoft.com/office/drawing/2014/main" id="{C1EE6518-67CD-4D7C-A70E-CE080387B1F5}"/>
              </a:ext>
            </a:extLst>
          </p:cNvPr>
          <p:cNvPicPr>
            <a:picLocks noChangeAspect="1"/>
          </p:cNvPicPr>
          <p:nvPr/>
        </p:nvPicPr>
        <p:blipFill>
          <a:blip r:embed="rId3"/>
          <a:stretch>
            <a:fillRect/>
          </a:stretch>
        </p:blipFill>
        <p:spPr>
          <a:xfrm>
            <a:off x="783572" y="1354888"/>
            <a:ext cx="7881416" cy="4097902"/>
          </a:xfrm>
          <a:prstGeom prst="rect">
            <a:avLst/>
          </a:prstGeom>
          <a:effectLst>
            <a:outerShdw blurRad="50800" dist="38100" dir="8100000" algn="tr" rotWithShape="0">
              <a:prstClr val="black">
                <a:alpha val="40000"/>
              </a:prstClr>
            </a:outerShdw>
          </a:effectLst>
        </p:spPr>
      </p:pic>
      <p:sp>
        <p:nvSpPr>
          <p:cNvPr id="6" name="Rectangle 5"/>
          <p:cNvSpPr/>
          <p:nvPr/>
        </p:nvSpPr>
        <p:spPr>
          <a:xfrm>
            <a:off x="244908" y="6106193"/>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18FDFF9A-00E5-4E8B-90F6-D772D334E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407891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204201"/>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a:xfrm>
            <a:off x="6400915" y="6409754"/>
            <a:ext cx="2057400" cy="365125"/>
          </a:xfrm>
        </p:spPr>
        <p:txBody>
          <a:bodyPr/>
          <a:lstStyle/>
          <a:p>
            <a:fld id="{01F86571-980C-4C05-AE36-C316BAD78641}" type="slidenum">
              <a:rPr lang="en-US" smtClean="0"/>
              <a:t>12</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43421" y="1179189"/>
            <a:ext cx="8646208" cy="4876772"/>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2389" y="95999"/>
            <a:ext cx="8919221" cy="994083"/>
          </a:xfrm>
          <a:prstGeom prst="rect">
            <a:avLst/>
          </a:prstGeom>
        </p:spPr>
      </p:pic>
      <p:sp>
        <p:nvSpPr>
          <p:cNvPr id="11" name="Title 5"/>
          <p:cNvSpPr txBox="1">
            <a:spLocks/>
          </p:cNvSpPr>
          <p:nvPr/>
        </p:nvSpPr>
        <p:spPr>
          <a:xfrm>
            <a:off x="244905" y="220046"/>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mn-lt"/>
            </a:endParaRPr>
          </a:p>
        </p:txBody>
      </p:sp>
      <p:sp>
        <p:nvSpPr>
          <p:cNvPr id="21" name="Title 5">
            <a:extLst>
              <a:ext uri="{FF2B5EF4-FFF2-40B4-BE49-F238E27FC236}">
                <a16:creationId xmlns:a16="http://schemas.microsoft.com/office/drawing/2014/main" id="{D322630F-ABCA-409F-8FEF-D88CA085FD82}"/>
              </a:ext>
            </a:extLst>
          </p:cNvPr>
          <p:cNvSpPr txBox="1">
            <a:spLocks/>
          </p:cNvSpPr>
          <p:nvPr/>
        </p:nvSpPr>
        <p:spPr>
          <a:xfrm>
            <a:off x="234042" y="385795"/>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solidFill>
                  <a:schemeClr val="bg1"/>
                </a:solidFill>
                <a:latin typeface="+mn-lt"/>
              </a:rPr>
              <a:t>OPM PORTAL – ONLINE CLAIM SUBMISSION - </a:t>
            </a:r>
          </a:p>
          <a:p>
            <a:r>
              <a:rPr lang="en-US" sz="2200" b="1" dirty="0">
                <a:solidFill>
                  <a:schemeClr val="bg1"/>
                </a:solidFill>
                <a:latin typeface="+mn-lt"/>
              </a:rPr>
              <a:t>CLAIMS SUBMISSION PRE-CERTIFICATION </a:t>
            </a:r>
          </a:p>
        </p:txBody>
      </p:sp>
      <p:pic>
        <p:nvPicPr>
          <p:cNvPr id="2" name="Picture 1">
            <a:extLst>
              <a:ext uri="{FF2B5EF4-FFF2-40B4-BE49-F238E27FC236}">
                <a16:creationId xmlns:a16="http://schemas.microsoft.com/office/drawing/2014/main" id="{492C5602-D8F4-489E-BBA8-FAEE5EC638F0}"/>
              </a:ext>
            </a:extLst>
          </p:cNvPr>
          <p:cNvPicPr>
            <a:picLocks noChangeAspect="1"/>
          </p:cNvPicPr>
          <p:nvPr/>
        </p:nvPicPr>
        <p:blipFill rotWithShape="1">
          <a:blip r:embed="rId3"/>
          <a:srcRect t="2817"/>
          <a:stretch/>
        </p:blipFill>
        <p:spPr>
          <a:xfrm>
            <a:off x="1340798" y="1063299"/>
            <a:ext cx="7181273" cy="4868111"/>
          </a:xfrm>
          <a:prstGeom prst="rect">
            <a:avLst/>
          </a:prstGeom>
          <a:effectLst>
            <a:outerShdw blurRad="50800" dist="38100" dir="8100000" algn="tr" rotWithShape="0">
              <a:prstClr val="black">
                <a:alpha val="40000"/>
              </a:prstClr>
            </a:outerShdw>
          </a:effectLst>
        </p:spPr>
      </p:pic>
      <p:pic>
        <p:nvPicPr>
          <p:cNvPr id="23" name="Picture 22" descr="A picture containing drawing&#10;&#10;Description automatically generated">
            <a:extLst>
              <a:ext uri="{FF2B5EF4-FFF2-40B4-BE49-F238E27FC236}">
                <a16:creationId xmlns:a16="http://schemas.microsoft.com/office/drawing/2014/main" id="{45B1212E-64E9-4C88-82EE-F8BE7644F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6936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13</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39486" y="1053738"/>
            <a:ext cx="8646208"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2389" y="-19622"/>
            <a:ext cx="8919221" cy="1169689"/>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mn-lt"/>
            </a:endParaRPr>
          </a:p>
        </p:txBody>
      </p:sp>
      <p:sp>
        <p:nvSpPr>
          <p:cNvPr id="21" name="Title 5">
            <a:extLst>
              <a:ext uri="{FF2B5EF4-FFF2-40B4-BE49-F238E27FC236}">
                <a16:creationId xmlns:a16="http://schemas.microsoft.com/office/drawing/2014/main" id="{D322630F-ABCA-409F-8FEF-D88CA085FD82}"/>
              </a:ext>
            </a:extLst>
          </p:cNvPr>
          <p:cNvSpPr txBox="1">
            <a:spLocks/>
          </p:cNvSpPr>
          <p:nvPr/>
        </p:nvSpPr>
        <p:spPr>
          <a:xfrm>
            <a:off x="112389" y="340812"/>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OPM PORTAL </a:t>
            </a:r>
          </a:p>
          <a:p>
            <a:r>
              <a:rPr lang="en-US" sz="2800" b="1" dirty="0">
                <a:solidFill>
                  <a:schemeClr val="bg1"/>
                </a:solidFill>
                <a:latin typeface="+mn-lt"/>
              </a:rPr>
              <a:t>ONLINE CLAIM SUBMISSION- CERTIFICATION</a:t>
            </a:r>
          </a:p>
        </p:txBody>
      </p:sp>
      <p:pic>
        <p:nvPicPr>
          <p:cNvPr id="2" name="Picture 1">
            <a:extLst>
              <a:ext uri="{FF2B5EF4-FFF2-40B4-BE49-F238E27FC236}">
                <a16:creationId xmlns:a16="http://schemas.microsoft.com/office/drawing/2014/main" id="{D71FB8C9-D2E1-487B-99DD-418F132B531E}"/>
              </a:ext>
            </a:extLst>
          </p:cNvPr>
          <p:cNvPicPr>
            <a:picLocks noChangeAspect="1"/>
          </p:cNvPicPr>
          <p:nvPr/>
        </p:nvPicPr>
        <p:blipFill>
          <a:blip r:embed="rId3"/>
          <a:stretch>
            <a:fillRect/>
          </a:stretch>
        </p:blipFill>
        <p:spPr>
          <a:xfrm>
            <a:off x="341642" y="1084025"/>
            <a:ext cx="8544052" cy="4590489"/>
          </a:xfrm>
          <a:prstGeom prst="rect">
            <a:avLst/>
          </a:prstGeom>
          <a:effectLst>
            <a:outerShdw blurRad="50800" dist="38100" dir="8100000" algn="tr" rotWithShape="0">
              <a:prstClr val="black">
                <a:alpha val="40000"/>
              </a:prstClr>
            </a:outerShdw>
          </a:effectLst>
        </p:spPr>
      </p:pic>
      <p:pic>
        <p:nvPicPr>
          <p:cNvPr id="20" name="Picture 19" descr="A picture containing drawing&#10;&#10;Description automatically generated">
            <a:extLst>
              <a:ext uri="{FF2B5EF4-FFF2-40B4-BE49-F238E27FC236}">
                <a16:creationId xmlns:a16="http://schemas.microsoft.com/office/drawing/2014/main" id="{339DBEAD-C353-4826-8E42-94D51337D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72720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14</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528472" y="1053738"/>
            <a:ext cx="8114785"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r>
              <a:rPr lang="en-US" sz="3200" b="1" dirty="0"/>
              <a:t>QUESTIONS</a:t>
            </a:r>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Coronavirus Relief Fund (CRF) Program</a:t>
            </a:r>
          </a:p>
        </p:txBody>
      </p:sp>
      <p:sp>
        <p:nvSpPr>
          <p:cNvPr id="20" name="Rectangle 19">
            <a:extLst>
              <a:ext uri="{FF2B5EF4-FFF2-40B4-BE49-F238E27FC236}">
                <a16:creationId xmlns:a16="http://schemas.microsoft.com/office/drawing/2014/main" id="{45B1E8E8-CED9-4430-AB2D-2A705EA7E324}"/>
              </a:ext>
            </a:extLst>
          </p:cNvPr>
          <p:cNvSpPr/>
          <p:nvPr/>
        </p:nvSpPr>
        <p:spPr>
          <a:xfrm>
            <a:off x="965474" y="2025904"/>
            <a:ext cx="7234780" cy="335022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7DB3C089-33CA-4DDD-B292-451B9D6E26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5713" y="2448873"/>
            <a:ext cx="2529607" cy="2504287"/>
          </a:xfrm>
          <a:prstGeom prst="rect">
            <a:avLst/>
          </a:prstGeom>
        </p:spPr>
      </p:pic>
      <p:pic>
        <p:nvPicPr>
          <p:cNvPr id="22" name="Picture 21" descr="A picture containing text, drawing&#10;&#10;Description automatically generated">
            <a:extLst>
              <a:ext uri="{FF2B5EF4-FFF2-40B4-BE49-F238E27FC236}">
                <a16:creationId xmlns:a16="http://schemas.microsoft.com/office/drawing/2014/main" id="{C35DF953-0700-4D81-9DC9-40DC503CD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559" y="2398270"/>
            <a:ext cx="3011077" cy="2586039"/>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C6325541-5E8D-45DB-B8CE-816A8B1E9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30811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2</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18125" y="1061021"/>
            <a:ext cx="8400304"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Coronavirus Relief Fund (CRF) Program</a:t>
              </a:r>
            </a:p>
          </p:txBody>
        </p:sp>
      </p:grpSp>
      <p:sp>
        <p:nvSpPr>
          <p:cNvPr id="22" name="Subtitle 2">
            <a:extLst>
              <a:ext uri="{FF2B5EF4-FFF2-40B4-BE49-F238E27FC236}">
                <a16:creationId xmlns:a16="http://schemas.microsoft.com/office/drawing/2014/main" id="{1EE84E67-9D9C-4EA1-ADA9-705D556BF19F}"/>
              </a:ext>
            </a:extLst>
          </p:cNvPr>
          <p:cNvSpPr>
            <a:spLocks noGrp="1"/>
          </p:cNvSpPr>
          <p:nvPr>
            <p:ph type="subTitle" idx="1"/>
          </p:nvPr>
        </p:nvSpPr>
        <p:spPr>
          <a:xfrm>
            <a:off x="672839" y="1298763"/>
            <a:ext cx="7514706" cy="4328567"/>
          </a:xfrm>
        </p:spPr>
        <p:txBody>
          <a:bodyPr vert="horz" lIns="91440" tIns="45720" rIns="91440" bIns="45720" rtlCol="0" anchor="t">
            <a:normAutofit fontScale="92500" lnSpcReduction="10000"/>
          </a:bodyPr>
          <a:lstStyle/>
          <a:p>
            <a:pPr marL="114300" algn="l"/>
            <a:r>
              <a:rPr lang="en-US" sz="1700" b="1" dirty="0">
                <a:ea typeface="Calibri" panose="020F0502020204030204" pitchFamily="34" charset="0"/>
                <a:cs typeface="Times New Roman" panose="02020603050405020304" pitchFamily="18" charset="0"/>
              </a:rPr>
              <a:t>The federal support the state received has been, and will continue to be essential, to helping Connecticut through this unprecedented global health crisis by offsetting expenses related to the pandemic. </a:t>
            </a:r>
          </a:p>
          <a:p>
            <a:pPr marL="114300" algn="l"/>
            <a:r>
              <a:rPr lang="en-US" sz="1700" b="1" dirty="0"/>
              <a:t>Federal CARES Act includes funds for CT governments to pay costs incurred in responding to the COVID-19 pandemic.</a:t>
            </a:r>
          </a:p>
          <a:p>
            <a:pPr marL="114300" algn="l"/>
            <a:r>
              <a:rPr lang="en-US" sz="1700" b="1" dirty="0">
                <a:ea typeface="Calibri" panose="020F0502020204030204" pitchFamily="34" charset="0"/>
                <a:cs typeface="Times New Roman" panose="02020603050405020304" pitchFamily="18" charset="0"/>
              </a:rPr>
              <a:t>Beginning in April, the administration sought information from the state’s 169 municipalities regarding their actual and projected expenses thru 6/30/2020.  Submissions were received through May 29th. </a:t>
            </a:r>
          </a:p>
          <a:p>
            <a:pPr marL="114300" algn="l"/>
            <a:r>
              <a:rPr lang="en-US" sz="1700" b="1" dirty="0"/>
              <a:t>OPM has established the Municipal Coronavirus Relief Fund (CRF) Program to reimburse municipalities for such costs.  </a:t>
            </a:r>
          </a:p>
          <a:p>
            <a:pPr marL="114300" algn="l"/>
            <a:r>
              <a:rPr lang="en-US" sz="1700" b="1" dirty="0"/>
              <a:t>Based on estimates submitted by municipalities of COVID costs through June 30, 2020, which total approximately $40M, OPM is making available maximum municipal CRF amounts.</a:t>
            </a:r>
          </a:p>
          <a:p>
            <a:pPr marL="114300" algn="l"/>
            <a:r>
              <a:rPr lang="en-US" sz="1700" b="1" dirty="0"/>
              <a:t>The administration has set aside $75 million of the CRF to aid municipalities throughout this crisis, with nearly $40 million of direct costs being reported through June 30.</a:t>
            </a:r>
          </a:p>
          <a:p>
            <a:pPr marL="114300" algn="l"/>
            <a:r>
              <a:rPr lang="en-US" sz="1700" b="1" dirty="0"/>
              <a:t>The program will be re-evaluated for additional expenses beyond June 30, 2020.</a:t>
            </a:r>
            <a:r>
              <a:rPr lang="en-US" sz="2000" b="1" dirty="0"/>
              <a:t> </a:t>
            </a:r>
          </a:p>
          <a:p>
            <a:pPr indent="-228600" algn="l">
              <a:buFont typeface="Arial" panose="020B0604020202020204" pitchFamily="34" charset="0"/>
              <a:buChar char="•"/>
            </a:pPr>
            <a:endParaRPr lang="en-US" sz="1400" dirty="0"/>
          </a:p>
          <a:p>
            <a:pPr indent="-228600" algn="l">
              <a:buFont typeface="Arial" panose="020B0604020202020204" pitchFamily="34" charset="0"/>
              <a:buChar char="•"/>
            </a:pPr>
            <a:endParaRPr lang="en-US" sz="1400" dirty="0"/>
          </a:p>
        </p:txBody>
      </p:sp>
      <p:pic>
        <p:nvPicPr>
          <p:cNvPr id="23" name="Picture 22" descr="A picture containing drawing&#10;&#10;Description automatically generated">
            <a:extLst>
              <a:ext uri="{FF2B5EF4-FFF2-40B4-BE49-F238E27FC236}">
                <a16:creationId xmlns:a16="http://schemas.microsoft.com/office/drawing/2014/main" id="{4F614F96-62DE-47ED-A9AA-BA470C3D4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962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3</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28210" y="1113332"/>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Eligibility Conditions for Use of CRF</a:t>
              </a:r>
            </a:p>
          </p:txBody>
        </p:sp>
      </p:grpSp>
      <p:sp>
        <p:nvSpPr>
          <p:cNvPr id="22" name="Subtitle 2">
            <a:extLst>
              <a:ext uri="{FF2B5EF4-FFF2-40B4-BE49-F238E27FC236}">
                <a16:creationId xmlns:a16="http://schemas.microsoft.com/office/drawing/2014/main" id="{1EE84E67-9D9C-4EA1-ADA9-705D556BF19F}"/>
              </a:ext>
            </a:extLst>
          </p:cNvPr>
          <p:cNvSpPr>
            <a:spLocks noGrp="1"/>
          </p:cNvSpPr>
          <p:nvPr>
            <p:ph type="subTitle" idx="1"/>
          </p:nvPr>
        </p:nvSpPr>
        <p:spPr>
          <a:xfrm>
            <a:off x="1020196" y="1346885"/>
            <a:ext cx="7514706" cy="4210788"/>
          </a:xfrm>
        </p:spPr>
        <p:txBody>
          <a:bodyPr vert="horz" lIns="91440" tIns="45720" rIns="91440" bIns="45720" rtlCol="0">
            <a:normAutofit lnSpcReduction="10000"/>
          </a:bodyPr>
          <a:lstStyle/>
          <a:p>
            <a:pPr algn="l"/>
            <a:r>
              <a:rPr lang="en-US" sz="2000" b="1" dirty="0"/>
              <a:t>Under federal law, eligible uses must meet three conditions. They must be:</a:t>
            </a:r>
          </a:p>
          <a:p>
            <a:pPr indent="-228600" algn="l">
              <a:buFont typeface="Arial" panose="020B0604020202020204" pitchFamily="34" charset="0"/>
              <a:buChar char="•"/>
            </a:pPr>
            <a:endParaRPr lang="en-US" sz="2000" b="1" dirty="0"/>
          </a:p>
          <a:p>
            <a:pPr marL="571500" indent="-342900" algn="l">
              <a:buFont typeface="+mj-lt"/>
              <a:buAutoNum type="arabicPeriod"/>
            </a:pPr>
            <a:r>
              <a:rPr lang="en-US" sz="2000" b="1" dirty="0"/>
              <a:t>“Necessary expenditures incurred due to the public health emergency with respect to … COVID–19”</a:t>
            </a:r>
          </a:p>
          <a:p>
            <a:pPr marL="1314450" lvl="2" indent="-285750" algn="l">
              <a:buClr>
                <a:srgbClr val="FF0000"/>
              </a:buClr>
              <a:buFont typeface="Calibri" panose="020F0502020204030204" pitchFamily="34" charset="0"/>
              <a:buChar char="ꭙ"/>
            </a:pPr>
            <a:r>
              <a:rPr lang="en-US" sz="2000" b="1" dirty="0"/>
              <a:t>Funds may not be used to substitute for lost government revenue</a:t>
            </a:r>
          </a:p>
          <a:p>
            <a:pPr marL="1257300" lvl="2" indent="-228600" algn="l">
              <a:buFont typeface="Arial" panose="020B0604020202020204" pitchFamily="34" charset="0"/>
              <a:buChar char="•"/>
            </a:pPr>
            <a:endParaRPr lang="en-US" sz="2000" b="1" dirty="0"/>
          </a:p>
          <a:p>
            <a:pPr marL="571500" indent="-342900" algn="l">
              <a:buFont typeface="+mj-lt"/>
              <a:buAutoNum type="arabicPeriod"/>
            </a:pPr>
            <a:r>
              <a:rPr lang="en-US" sz="2000" b="1" dirty="0"/>
              <a:t>Not budgeted as of March 27, 2020 when the CARES Act was enacted</a:t>
            </a:r>
          </a:p>
          <a:p>
            <a:pPr marL="1314450" lvl="2" indent="-285750" algn="l">
              <a:buClr>
                <a:srgbClr val="FF0000"/>
              </a:buClr>
              <a:buFont typeface="Calibri" panose="020F0502020204030204" pitchFamily="34" charset="0"/>
              <a:buChar char="ꭙ"/>
            </a:pPr>
            <a:r>
              <a:rPr lang="en-US" sz="2000" b="1" dirty="0"/>
              <a:t>May not supplant state or municipal spending</a:t>
            </a:r>
          </a:p>
          <a:p>
            <a:pPr marL="1257300" lvl="2" indent="-228600" algn="l">
              <a:buFont typeface="Arial" panose="020B0604020202020204" pitchFamily="34" charset="0"/>
              <a:buChar char="•"/>
            </a:pPr>
            <a:endParaRPr lang="en-US" sz="2000" b="1" dirty="0"/>
          </a:p>
          <a:p>
            <a:pPr marL="571500" indent="-342900" algn="l">
              <a:buFont typeface="+mj-lt"/>
              <a:buAutoNum type="arabicPeriod"/>
            </a:pPr>
            <a:r>
              <a:rPr lang="en-US" sz="2000" b="1" dirty="0"/>
              <a:t>Incurred on or after March 1, 2020, up to December 30, 2020</a:t>
            </a:r>
          </a:p>
          <a:p>
            <a:pPr indent="-228600" algn="l">
              <a:buFont typeface="Arial" panose="020B0604020202020204" pitchFamily="34" charset="0"/>
              <a:buChar char="•"/>
            </a:pPr>
            <a:endParaRPr lang="en-US" sz="1400" dirty="0"/>
          </a:p>
          <a:p>
            <a:pPr indent="-228600" algn="l">
              <a:buFont typeface="Arial" panose="020B0604020202020204" pitchFamily="34" charset="0"/>
              <a:buChar char="•"/>
            </a:pPr>
            <a:endParaRPr lang="en-US" sz="1400" dirty="0"/>
          </a:p>
        </p:txBody>
      </p:sp>
      <p:pic>
        <p:nvPicPr>
          <p:cNvPr id="23" name="Picture 22" descr="A picture containing drawing&#10;&#10;Description automatically generated">
            <a:extLst>
              <a:ext uri="{FF2B5EF4-FFF2-40B4-BE49-F238E27FC236}">
                <a16:creationId xmlns:a16="http://schemas.microsoft.com/office/drawing/2014/main" id="{4F614F96-62DE-47ED-A9AA-BA470C3D4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59663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4</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4287" y="1113248"/>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Intersection with Other Funding Sources </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338482"/>
            <a:ext cx="7469934" cy="4203520"/>
          </a:xfrm>
          <a:prstGeom prst="rect">
            <a:avLst/>
          </a:prstGeom>
        </p:spPr>
        <p:txBody>
          <a:bodyPr vert="horz" lIns="91440" tIns="45720" rIns="91440" bIns="45720" rtlCol="0">
            <a:normAutofit lnSpcReduction="10000"/>
          </a:bodyPr>
          <a:lstStyle/>
          <a:p>
            <a:pPr>
              <a:lnSpc>
                <a:spcPct val="90000"/>
              </a:lnSpc>
              <a:spcAft>
                <a:spcPts val="600"/>
              </a:spcAft>
            </a:pPr>
            <a:r>
              <a:rPr lang="en-US" sz="1600" b="1" dirty="0"/>
              <a:t>As a condition of accepting Federal Coronavirus Relief Fund money, municipalities must maximize the use of the following programs first: </a:t>
            </a:r>
          </a:p>
          <a:p>
            <a:pPr indent="-228600">
              <a:lnSpc>
                <a:spcPct val="90000"/>
              </a:lnSpc>
              <a:spcAft>
                <a:spcPts val="600"/>
              </a:spcAft>
              <a:buFont typeface="Arial" panose="020B0604020202020204" pitchFamily="34" charset="0"/>
              <a:buChar char="•"/>
            </a:pPr>
            <a:endParaRPr lang="en-US" sz="800" b="1" dirty="0"/>
          </a:p>
          <a:p>
            <a:pPr marL="228600" lvl="1">
              <a:lnSpc>
                <a:spcPct val="90000"/>
              </a:lnSpc>
              <a:spcAft>
                <a:spcPts val="600"/>
              </a:spcAft>
            </a:pPr>
            <a:r>
              <a:rPr lang="en-US" sz="1600" b="1" dirty="0"/>
              <a:t>1. Federal Emergency Management Agency (FEMA); </a:t>
            </a:r>
          </a:p>
          <a:p>
            <a:pPr marL="228600" lvl="1"/>
            <a:r>
              <a:rPr lang="en-US" sz="1600" b="1" dirty="0"/>
              <a:t>2. Elementary and Secondary School Emergency Relief Fund (ESSERF) for Pre-K to     </a:t>
            </a:r>
          </a:p>
          <a:p>
            <a:pPr marL="228600" lvl="1">
              <a:lnSpc>
                <a:spcPct val="90000"/>
              </a:lnSpc>
              <a:spcAft>
                <a:spcPts val="600"/>
              </a:spcAft>
            </a:pPr>
            <a:r>
              <a:rPr lang="en-US" sz="1600" b="1" dirty="0"/>
              <a:t>    12 education; </a:t>
            </a:r>
          </a:p>
          <a:p>
            <a:pPr marL="228600" lvl="1">
              <a:lnSpc>
                <a:spcPct val="90000"/>
              </a:lnSpc>
              <a:spcAft>
                <a:spcPts val="600"/>
              </a:spcAft>
            </a:pPr>
            <a:r>
              <a:rPr lang="en-US" sz="1600" b="1" dirty="0"/>
              <a:t>3. Department of Public Health for local health districts; and </a:t>
            </a:r>
          </a:p>
          <a:p>
            <a:pPr marL="228600" lvl="1"/>
            <a:r>
              <a:rPr lang="en-US" sz="1600" b="1" dirty="0"/>
              <a:t>4. Department of Housing Small Cities CDBG and ESG Funding for sheltering and   </a:t>
            </a:r>
          </a:p>
          <a:p>
            <a:pPr marL="228600" lvl="1"/>
            <a:r>
              <a:rPr lang="en-US" sz="1600" b="1" dirty="0"/>
              <a:t>    congregate housing.</a:t>
            </a:r>
          </a:p>
          <a:p>
            <a:pPr marL="228600" lvl="1">
              <a:lnSpc>
                <a:spcPct val="90000"/>
              </a:lnSpc>
              <a:spcAft>
                <a:spcPts val="600"/>
              </a:spcAft>
            </a:pPr>
            <a:endParaRPr lang="en-US" sz="800" b="1" dirty="0"/>
          </a:p>
          <a:p>
            <a:pPr>
              <a:lnSpc>
                <a:spcPct val="90000"/>
              </a:lnSpc>
              <a:spcAft>
                <a:spcPts val="600"/>
              </a:spcAft>
            </a:pPr>
            <a:r>
              <a:rPr lang="en-US" sz="1600" b="1" dirty="0"/>
              <a:t>For eligible costs not covered by reimbursement from the programs noted in the preceding paragraph, municipalities may claim reimbursement from the Municipal CRF Program.</a:t>
            </a:r>
          </a:p>
          <a:p>
            <a:pPr>
              <a:lnSpc>
                <a:spcPct val="90000"/>
              </a:lnSpc>
              <a:spcAft>
                <a:spcPts val="600"/>
              </a:spcAft>
            </a:pPr>
            <a:endParaRPr lang="en-US" sz="800" b="1" dirty="0"/>
          </a:p>
          <a:p>
            <a:pPr>
              <a:lnSpc>
                <a:spcPct val="90000"/>
              </a:lnSpc>
              <a:spcAft>
                <a:spcPts val="600"/>
              </a:spcAft>
            </a:pPr>
            <a:r>
              <a:rPr lang="en-US" sz="1600" b="1" dirty="0"/>
              <a:t>States have been advised by US Treasury that FEMA eligible expenses at 75% reimbursement can be 25% matched by the CRF. States are awaiting written guidance from Treasury. This will allow the state and municipalities to stretch CRF funds to more holistically support municipalities.</a:t>
            </a:r>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23681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5</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23179" y="908878"/>
            <a:ext cx="8675913" cy="5049144"/>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b="1" dirty="0"/>
              <a:t>FEMA may provide assistance for emergency protective measures including, but not limited to, the following, if not funded by the HHS/CDC or other federal agency. </a:t>
            </a:r>
            <a:r>
              <a:rPr lang="en-US" sz="1500" b="1" i="1" dirty="0"/>
              <a:t>While some activities listed may be eligible for funding through HHS/CDC, final reimbursement determinations will be coordinated by HHS and FEMA.</a:t>
            </a:r>
          </a:p>
          <a:p>
            <a:pPr algn="l"/>
            <a:endParaRPr lang="en-US" sz="800" b="1" i="1" dirty="0"/>
          </a:p>
          <a:p>
            <a:pPr marL="742950" lvl="1" indent="-285750" algn="l">
              <a:buFont typeface="Arial" panose="020B0604020202020204" pitchFamily="34" charset="0"/>
              <a:buChar char="•"/>
            </a:pPr>
            <a:r>
              <a:rPr lang="en-US" sz="1500" b="1" dirty="0"/>
              <a:t>Management, control and reduction of immediate threats to public health and safety</a:t>
            </a:r>
          </a:p>
          <a:p>
            <a:pPr marL="742950" lvl="1" indent="-285750" algn="l">
              <a:buFont typeface="Arial" panose="020B0604020202020204" pitchFamily="34" charset="0"/>
              <a:buChar char="•"/>
            </a:pPr>
            <a:r>
              <a:rPr lang="en-US" sz="1500" b="1" dirty="0"/>
              <a:t>Emergency medical care</a:t>
            </a:r>
          </a:p>
          <a:p>
            <a:pPr marL="742950" lvl="1" indent="-285750" algn="l">
              <a:buFont typeface="Arial" panose="020B0604020202020204" pitchFamily="34" charset="0"/>
              <a:buChar char="•"/>
            </a:pPr>
            <a:r>
              <a:rPr lang="en-US" sz="1500" b="1" dirty="0"/>
              <a:t>Medical sheltering (e.g. when existing facilities are reasonably forecasted to become overloaded in the near future and cannot accommodate needs)</a:t>
            </a:r>
          </a:p>
          <a:p>
            <a:pPr marL="742950" lvl="1" indent="-285750" algn="l">
              <a:buFont typeface="Arial" panose="020B0604020202020204" pitchFamily="34" charset="0"/>
              <a:buChar char="•"/>
            </a:pPr>
            <a:r>
              <a:rPr lang="en-US" sz="1500" b="1" dirty="0"/>
              <a:t>Purchase and distribution of food, water, ice, medicine, and other consumable supplies, to include personal protective equipment and hazardous material suits</a:t>
            </a:r>
          </a:p>
          <a:p>
            <a:pPr marL="742950" lvl="1" indent="-285750" algn="l">
              <a:buFont typeface="Arial" panose="020B0604020202020204" pitchFamily="34" charset="0"/>
              <a:buChar char="•"/>
            </a:pPr>
            <a:r>
              <a:rPr lang="en-US" sz="1500" b="1" dirty="0"/>
              <a:t>Movement of supplies and persons</a:t>
            </a:r>
          </a:p>
          <a:p>
            <a:pPr marL="742950" lvl="1" indent="-285750" algn="l">
              <a:buFont typeface="Arial" panose="020B0604020202020204" pitchFamily="34" charset="0"/>
              <a:buChar char="•"/>
            </a:pPr>
            <a:r>
              <a:rPr lang="en-US" sz="1500" b="1" dirty="0"/>
              <a:t>Security and law enforcement</a:t>
            </a:r>
          </a:p>
          <a:p>
            <a:pPr marL="742950" lvl="1" indent="-285750" algn="l">
              <a:buFont typeface="Arial" panose="020B0604020202020204" pitchFamily="34" charset="0"/>
              <a:buChar char="•"/>
            </a:pPr>
            <a:r>
              <a:rPr lang="en-US" sz="1500" b="1" dirty="0"/>
              <a:t>Communications of general health and safety information to the public</a:t>
            </a:r>
          </a:p>
          <a:p>
            <a:pPr marL="742950" lvl="1" indent="-285750" algn="l">
              <a:buFont typeface="Arial" panose="020B0604020202020204" pitchFamily="34" charset="0"/>
              <a:buChar char="•"/>
            </a:pPr>
            <a:r>
              <a:rPr lang="en-US" sz="1500" b="1" dirty="0"/>
              <a:t>Reimbursement for state, tribe, territory and/or local government force account overtime costs</a:t>
            </a:r>
          </a:p>
          <a:p>
            <a:pPr algn="l"/>
            <a:endParaRPr lang="en-US" sz="1400"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FEMA – Eligible Assistance</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93DEBF42-7A8E-4E69-A465-C085D3106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18340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6</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39486" y="1181364"/>
            <a:ext cx="8675913"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Allowable Municipal COVID Related Expenditures </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Subtitle 2">
            <a:extLst>
              <a:ext uri="{FF2B5EF4-FFF2-40B4-BE49-F238E27FC236}">
                <a16:creationId xmlns:a16="http://schemas.microsoft.com/office/drawing/2014/main" id="{EA42BDD4-59B9-4A17-97E1-B34CF6F24CB5}"/>
              </a:ext>
            </a:extLst>
          </p:cNvPr>
          <p:cNvSpPr>
            <a:spLocks noGrp="1"/>
          </p:cNvSpPr>
          <p:nvPr>
            <p:ph type="subTitle" idx="1"/>
          </p:nvPr>
        </p:nvSpPr>
        <p:spPr>
          <a:xfrm>
            <a:off x="375640" y="902076"/>
            <a:ext cx="4558352" cy="5726620"/>
          </a:xfrm>
        </p:spPr>
        <p:txBody>
          <a:bodyPr>
            <a:noAutofit/>
          </a:bodyPr>
          <a:lstStyle/>
          <a:p>
            <a:pPr algn="l"/>
            <a:endParaRPr lang="en-US" sz="1400" dirty="0"/>
          </a:p>
          <a:p>
            <a:pPr marL="342900" indent="-342900" algn="l">
              <a:lnSpc>
                <a:spcPct val="120000"/>
              </a:lnSpc>
              <a:buFont typeface="Arial" panose="020B0604020202020204" pitchFamily="34" charset="0"/>
              <a:buChar char="•"/>
            </a:pPr>
            <a:r>
              <a:rPr lang="en-US" sz="1400" b="1" dirty="0"/>
              <a:t>FEMA Disaster Declaration </a:t>
            </a:r>
          </a:p>
          <a:p>
            <a:pPr marL="800100" lvl="1" indent="-342900" algn="l">
              <a:lnSpc>
                <a:spcPct val="120000"/>
              </a:lnSpc>
              <a:buFont typeface="Arial" panose="020B0604020202020204" pitchFamily="34" charset="0"/>
              <a:buChar char="•"/>
            </a:pPr>
            <a:r>
              <a:rPr lang="en-US" sz="1200" b="1" dirty="0"/>
              <a:t>25% Match against FEMA 75% </a:t>
            </a:r>
          </a:p>
          <a:p>
            <a:pPr marL="800100" lvl="1" indent="-342900" algn="l">
              <a:lnSpc>
                <a:spcPct val="120000"/>
              </a:lnSpc>
              <a:buFont typeface="Arial" panose="020B0604020202020204" pitchFamily="34" charset="0"/>
              <a:buChar char="•"/>
            </a:pPr>
            <a:r>
              <a:rPr lang="en-US" sz="1200" b="1" dirty="0"/>
              <a:t>Difference between cost and FEMA approved</a:t>
            </a:r>
          </a:p>
          <a:p>
            <a:pPr marL="800100" lvl="1" indent="-342900" algn="l">
              <a:lnSpc>
                <a:spcPct val="120000"/>
              </a:lnSpc>
              <a:buFont typeface="Arial" panose="020B0604020202020204" pitchFamily="34" charset="0"/>
              <a:buChar char="•"/>
            </a:pPr>
            <a:r>
              <a:rPr lang="en-US" sz="1200" b="1" dirty="0"/>
              <a:t>Requires document upload </a:t>
            </a:r>
          </a:p>
          <a:p>
            <a:pPr marL="342900" indent="-342900" algn="l">
              <a:lnSpc>
                <a:spcPct val="120000"/>
              </a:lnSpc>
              <a:buFont typeface="Arial" panose="020B0604020202020204" pitchFamily="34" charset="0"/>
              <a:buChar char="•"/>
            </a:pPr>
            <a:r>
              <a:rPr lang="en-US" sz="1400" b="1" dirty="0"/>
              <a:t>Cleaning Supplies </a:t>
            </a:r>
          </a:p>
          <a:p>
            <a:pPr marL="342900" indent="-342900" algn="l">
              <a:lnSpc>
                <a:spcPct val="120000"/>
              </a:lnSpc>
              <a:buFont typeface="Arial" panose="020B0604020202020204" pitchFamily="34" charset="0"/>
              <a:buChar char="•"/>
            </a:pPr>
            <a:r>
              <a:rPr lang="en-US" sz="1400" b="1" dirty="0"/>
              <a:t>Cleaning/disinfection of public buildings </a:t>
            </a:r>
          </a:p>
          <a:p>
            <a:pPr marL="342900" indent="-342900" algn="l">
              <a:lnSpc>
                <a:spcPct val="120000"/>
              </a:lnSpc>
              <a:buFont typeface="Arial" panose="020B0604020202020204" pitchFamily="34" charset="0"/>
              <a:buChar char="•"/>
            </a:pPr>
            <a:r>
              <a:rPr lang="en-US" sz="1400" b="1" dirty="0"/>
              <a:t>Equipment (IT, teleworking, etc.) </a:t>
            </a:r>
          </a:p>
          <a:p>
            <a:pPr marL="342900" indent="-342900" algn="l">
              <a:lnSpc>
                <a:spcPct val="120000"/>
              </a:lnSpc>
              <a:buFont typeface="Arial" panose="020B0604020202020204" pitchFamily="34" charset="0"/>
              <a:buChar char="•"/>
            </a:pPr>
            <a:r>
              <a:rPr lang="en-US" sz="1400" b="1" dirty="0"/>
              <a:t>Support of the local EOC and Response</a:t>
            </a:r>
          </a:p>
          <a:p>
            <a:pPr marL="342900" indent="-342900" algn="l">
              <a:lnSpc>
                <a:spcPct val="120000"/>
              </a:lnSpc>
              <a:buFont typeface="Arial" panose="020B0604020202020204" pitchFamily="34" charset="0"/>
              <a:buChar char="•"/>
            </a:pPr>
            <a:r>
              <a:rPr lang="en-US" sz="1400" b="1" dirty="0"/>
              <a:t>School distance learning, to the extent not funded from other sources</a:t>
            </a:r>
          </a:p>
          <a:p>
            <a:pPr marL="342900" indent="-342900" algn="l">
              <a:lnSpc>
                <a:spcPct val="120000"/>
              </a:lnSpc>
              <a:buFont typeface="Arial" panose="020B0604020202020204" pitchFamily="34" charset="0"/>
              <a:buChar char="•"/>
            </a:pPr>
            <a:r>
              <a:rPr lang="en-US" sz="1400" b="1" dirty="0"/>
              <a:t>Food Programs </a:t>
            </a:r>
          </a:p>
          <a:p>
            <a:pPr marL="342900" indent="-342900" algn="l">
              <a:lnSpc>
                <a:spcPct val="120000"/>
              </a:lnSpc>
              <a:buFont typeface="Arial" panose="020B0604020202020204" pitchFamily="34" charset="0"/>
              <a:buChar char="•"/>
            </a:pPr>
            <a:r>
              <a:rPr lang="en-US" sz="1400" b="1" dirty="0"/>
              <a:t>Hazard Pay - additional pay for performing hazardous duty or work involving direct COVID-19 exposure risk</a:t>
            </a:r>
            <a:endParaRPr lang="en-US" sz="1400" dirty="0"/>
          </a:p>
          <a:p>
            <a:pPr algn="l"/>
            <a:endParaRPr lang="en-US" sz="1400" dirty="0"/>
          </a:p>
        </p:txBody>
      </p:sp>
      <p:sp>
        <p:nvSpPr>
          <p:cNvPr id="23" name="Subtitle 2">
            <a:extLst>
              <a:ext uri="{FF2B5EF4-FFF2-40B4-BE49-F238E27FC236}">
                <a16:creationId xmlns:a16="http://schemas.microsoft.com/office/drawing/2014/main" id="{BA4EB583-B62F-444A-8163-2FD9B6D57007}"/>
              </a:ext>
            </a:extLst>
          </p:cNvPr>
          <p:cNvSpPr txBox="1">
            <a:spLocks/>
          </p:cNvSpPr>
          <p:nvPr/>
        </p:nvSpPr>
        <p:spPr>
          <a:xfrm>
            <a:off x="4759429" y="1308504"/>
            <a:ext cx="4206949" cy="42409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1400" b="1" dirty="0"/>
              <a:t>Legal Fees</a:t>
            </a:r>
          </a:p>
          <a:p>
            <a:pPr marL="342900" indent="-342900" algn="l">
              <a:lnSpc>
                <a:spcPct val="100000"/>
              </a:lnSpc>
              <a:buFont typeface="Arial" panose="020B0604020202020204" pitchFamily="34" charset="0"/>
              <a:buChar char="•"/>
            </a:pPr>
            <a:r>
              <a:rPr lang="en-US" sz="1400" b="1" dirty="0"/>
              <a:t>Local Health Department to the extent not funded from other sources </a:t>
            </a:r>
          </a:p>
          <a:p>
            <a:pPr marL="342900" indent="-342900" algn="l">
              <a:lnSpc>
                <a:spcPct val="100000"/>
              </a:lnSpc>
              <a:buFont typeface="Arial" panose="020B0604020202020204" pitchFamily="34" charset="0"/>
              <a:buChar char="•"/>
            </a:pPr>
            <a:r>
              <a:rPr lang="en-US" sz="1400" b="1" dirty="0"/>
              <a:t>Shelter costs to the extent not funded from other sources</a:t>
            </a:r>
          </a:p>
          <a:p>
            <a:pPr marL="342900" indent="-342900" algn="l">
              <a:lnSpc>
                <a:spcPct val="100000"/>
              </a:lnSpc>
              <a:buFont typeface="Arial" panose="020B0604020202020204" pitchFamily="34" charset="0"/>
              <a:buChar char="•"/>
            </a:pPr>
            <a:r>
              <a:rPr lang="en-US" sz="1400" b="1" dirty="0"/>
              <a:t>Office Modification (signs, shields, etc.) </a:t>
            </a:r>
          </a:p>
          <a:p>
            <a:pPr marL="800100" lvl="1" indent="-342900" algn="l">
              <a:lnSpc>
                <a:spcPct val="100000"/>
              </a:lnSpc>
              <a:buFont typeface="Arial" panose="020B0604020202020204" pitchFamily="34" charset="0"/>
              <a:buChar char="•"/>
            </a:pPr>
            <a:r>
              <a:rPr lang="en-US" sz="1400" b="1" dirty="0"/>
              <a:t>Not full rebuilds where a lower cost option is available</a:t>
            </a:r>
          </a:p>
          <a:p>
            <a:pPr marL="342900" indent="-342900" algn="l">
              <a:lnSpc>
                <a:spcPct val="100000"/>
              </a:lnSpc>
              <a:buFont typeface="Arial" panose="020B0604020202020204" pitchFamily="34" charset="0"/>
              <a:buChar char="•"/>
            </a:pPr>
            <a:r>
              <a:rPr lang="en-US" sz="1400" b="1" dirty="0"/>
              <a:t>Overtime Related to Response</a:t>
            </a:r>
          </a:p>
          <a:p>
            <a:pPr marL="342900" indent="-342900" algn="l">
              <a:lnSpc>
                <a:spcPct val="100000"/>
              </a:lnSpc>
              <a:buFont typeface="Arial" panose="020B0604020202020204" pitchFamily="34" charset="0"/>
              <a:buChar char="•"/>
            </a:pPr>
            <a:r>
              <a:rPr lang="en-US" sz="1400" b="1" dirty="0"/>
              <a:t>Postage due to office closure </a:t>
            </a:r>
          </a:p>
          <a:p>
            <a:pPr marL="342900" indent="-342900" algn="l">
              <a:lnSpc>
                <a:spcPct val="100000"/>
              </a:lnSpc>
              <a:buFont typeface="Arial" panose="020B0604020202020204" pitchFamily="34" charset="0"/>
              <a:buChar char="•"/>
            </a:pPr>
            <a:r>
              <a:rPr lang="en-US" sz="1400" b="1" dirty="0"/>
              <a:t>PPE (masks, gloves, etc.) </a:t>
            </a:r>
          </a:p>
          <a:p>
            <a:pPr marL="342900" indent="-342900" algn="l">
              <a:lnSpc>
                <a:spcPct val="100000"/>
              </a:lnSpc>
              <a:buFont typeface="Arial" panose="020B0604020202020204" pitchFamily="34" charset="0"/>
              <a:buChar char="•"/>
            </a:pPr>
            <a:r>
              <a:rPr lang="en-US" sz="1400" b="1" dirty="0"/>
              <a:t>Training </a:t>
            </a:r>
          </a:p>
          <a:p>
            <a:pPr marL="800100" lvl="1" indent="-342900" algn="l">
              <a:lnSpc>
                <a:spcPct val="100000"/>
              </a:lnSpc>
              <a:buFont typeface="Arial" panose="020B0604020202020204" pitchFamily="34" charset="0"/>
              <a:buChar char="•"/>
            </a:pPr>
            <a:r>
              <a:rPr lang="en-US" sz="1400" b="1" dirty="0"/>
              <a:t>Education-related </a:t>
            </a:r>
          </a:p>
          <a:p>
            <a:pPr marL="800100" lvl="1" indent="-342900" algn="l">
              <a:lnSpc>
                <a:spcPct val="100000"/>
              </a:lnSpc>
              <a:buFont typeface="Arial" panose="020B0604020202020204" pitchFamily="34" charset="0"/>
              <a:buChar char="•"/>
            </a:pPr>
            <a:r>
              <a:rPr lang="en-US" sz="1400" b="1" dirty="0"/>
              <a:t>Linkage to COVID </a:t>
            </a:r>
          </a:p>
        </p:txBody>
      </p:sp>
      <p:pic>
        <p:nvPicPr>
          <p:cNvPr id="24" name="Picture 23" descr="A picture containing drawing&#10;&#10;Description automatically generated">
            <a:extLst>
              <a:ext uri="{FF2B5EF4-FFF2-40B4-BE49-F238E27FC236}">
                <a16:creationId xmlns:a16="http://schemas.microsoft.com/office/drawing/2014/main" id="{93DEBF42-7A8E-4E69-A465-C085D3106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97822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7</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39486" y="1113332"/>
            <a:ext cx="4102117" cy="4892858"/>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77391" y="-39687"/>
            <a:ext cx="4309961" cy="1483303"/>
            <a:chOff x="249183" y="175457"/>
            <a:chExt cx="8781988" cy="1399415"/>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249183" y="175457"/>
              <a:ext cx="8781988" cy="1399415"/>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353528" y="526889"/>
              <a:ext cx="8401107" cy="829595"/>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Disbursement of Funds</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1200329"/>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5" name="Content Placeholder 2">
            <a:extLst>
              <a:ext uri="{FF2B5EF4-FFF2-40B4-BE49-F238E27FC236}">
                <a16:creationId xmlns:a16="http://schemas.microsoft.com/office/drawing/2014/main" id="{75D0C647-2669-403B-9AD2-2363CA609B18}"/>
              </a:ext>
            </a:extLst>
          </p:cNvPr>
          <p:cNvSpPr txBox="1">
            <a:spLocks/>
          </p:cNvSpPr>
          <p:nvPr/>
        </p:nvSpPr>
        <p:spPr>
          <a:xfrm>
            <a:off x="4538241" y="1272250"/>
            <a:ext cx="4309961" cy="4743818"/>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22" name="Group 21">
            <a:extLst>
              <a:ext uri="{FF2B5EF4-FFF2-40B4-BE49-F238E27FC236}">
                <a16:creationId xmlns:a16="http://schemas.microsoft.com/office/drawing/2014/main" id="{83034EFB-F011-46B7-8B0F-96F748B3AB55}"/>
              </a:ext>
            </a:extLst>
          </p:cNvPr>
          <p:cNvGrpSpPr/>
          <p:nvPr/>
        </p:nvGrpSpPr>
        <p:grpSpPr>
          <a:xfrm>
            <a:off x="4467602" y="-29860"/>
            <a:ext cx="4447797" cy="1473476"/>
            <a:chOff x="111950" y="-393233"/>
            <a:chExt cx="8919221" cy="1473476"/>
          </a:xfrm>
        </p:grpSpPr>
        <p:pic>
          <p:nvPicPr>
            <p:cNvPr id="23" name="Picture 22">
              <a:extLst>
                <a:ext uri="{FF2B5EF4-FFF2-40B4-BE49-F238E27FC236}">
                  <a16:creationId xmlns:a16="http://schemas.microsoft.com/office/drawing/2014/main" id="{E546BF98-CDE9-4EE6-8DCD-38A246C991D4}"/>
                </a:ext>
              </a:extLst>
            </p:cNvPr>
            <p:cNvPicPr>
              <a:picLocks noChangeAspect="1"/>
            </p:cNvPicPr>
            <p:nvPr/>
          </p:nvPicPr>
          <p:blipFill>
            <a:blip r:embed="rId2"/>
            <a:stretch>
              <a:fillRect/>
            </a:stretch>
          </p:blipFill>
          <p:spPr>
            <a:xfrm>
              <a:off x="111950" y="-393233"/>
              <a:ext cx="8919221" cy="1473476"/>
            </a:xfrm>
            <a:prstGeom prst="rect">
              <a:avLst/>
            </a:prstGeom>
          </p:spPr>
        </p:pic>
        <p:sp>
          <p:nvSpPr>
            <p:cNvPr id="24" name="Title 5">
              <a:extLst>
                <a:ext uri="{FF2B5EF4-FFF2-40B4-BE49-F238E27FC236}">
                  <a16:creationId xmlns:a16="http://schemas.microsoft.com/office/drawing/2014/main" id="{0BC01175-BD05-4203-A6CB-4CA13EECF366}"/>
                </a:ext>
              </a:extLst>
            </p:cNvPr>
            <p:cNvSpPr txBox="1">
              <a:spLocks/>
            </p:cNvSpPr>
            <p:nvPr/>
          </p:nvSpPr>
          <p:spPr>
            <a:xfrm>
              <a:off x="737972" y="-153897"/>
              <a:ext cx="8182851" cy="1029355"/>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Audit Provisions and Documentation</a:t>
              </a:r>
            </a:p>
          </p:txBody>
        </p:sp>
      </p:grpSp>
      <p:sp>
        <p:nvSpPr>
          <p:cNvPr id="26" name="Subtitle 2">
            <a:extLst>
              <a:ext uri="{FF2B5EF4-FFF2-40B4-BE49-F238E27FC236}">
                <a16:creationId xmlns:a16="http://schemas.microsoft.com/office/drawing/2014/main" id="{1482DF32-F6AB-4E33-BBE9-998897DD868C}"/>
              </a:ext>
            </a:extLst>
          </p:cNvPr>
          <p:cNvSpPr>
            <a:spLocks noGrp="1"/>
          </p:cNvSpPr>
          <p:nvPr>
            <p:ph type="subTitle" idx="1"/>
          </p:nvPr>
        </p:nvSpPr>
        <p:spPr>
          <a:xfrm>
            <a:off x="329060" y="1369444"/>
            <a:ext cx="3902425" cy="5298141"/>
          </a:xfrm>
        </p:spPr>
        <p:txBody>
          <a:bodyPr>
            <a:noAutofit/>
          </a:bodyPr>
          <a:lstStyle/>
          <a:p>
            <a:pPr algn="l">
              <a:lnSpc>
                <a:spcPct val="120000"/>
              </a:lnSpc>
            </a:pPr>
            <a:r>
              <a:rPr lang="en-US" sz="1400" b="1" dirty="0"/>
              <a:t>Requests for reimbursement will be made by the municipality’s Chief Financial Officer through the OPM Portal  - a web-based application. The user will be required to provide municipal and expenditure information, as well as certify their submission. The application does not require the submission of invoice or check copies, but a transaction detail report is required.  FEMA also requires the upload of the municipal FEMA approved documentation.</a:t>
            </a:r>
          </a:p>
          <a:p>
            <a:pPr algn="l">
              <a:lnSpc>
                <a:spcPct val="120000"/>
              </a:lnSpc>
            </a:pPr>
            <a:r>
              <a:rPr lang="en-US" sz="1400" b="1" dirty="0"/>
              <a:t>Reimbursements for expenses incurred through June 30, 2020, need to be submitted no later than August 31, 2020. </a:t>
            </a:r>
          </a:p>
          <a:p>
            <a:pPr algn="l">
              <a:lnSpc>
                <a:spcPct val="120000"/>
              </a:lnSpc>
            </a:pPr>
            <a:r>
              <a:rPr lang="en-US" sz="1400" b="1" dirty="0"/>
              <a:t>The program will be re-evaluated for expenses beyond June 30, 2020.</a:t>
            </a:r>
          </a:p>
        </p:txBody>
      </p:sp>
      <p:sp>
        <p:nvSpPr>
          <p:cNvPr id="27" name="Subtitle 2">
            <a:extLst>
              <a:ext uri="{FF2B5EF4-FFF2-40B4-BE49-F238E27FC236}">
                <a16:creationId xmlns:a16="http://schemas.microsoft.com/office/drawing/2014/main" id="{4904B4D8-1AA3-44D4-8504-6D33ADE3798B}"/>
              </a:ext>
            </a:extLst>
          </p:cNvPr>
          <p:cNvSpPr txBox="1">
            <a:spLocks/>
          </p:cNvSpPr>
          <p:nvPr/>
        </p:nvSpPr>
        <p:spPr>
          <a:xfrm>
            <a:off x="4603318" y="1317972"/>
            <a:ext cx="4211622" cy="50216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1400" b="1" dirty="0"/>
              <a:t>Federal Coronavirus Relief Fund expenditures are subject to Single Audit by an Inspector General within the U.S. Department of the Treasury. Documenting that costs were eligible uses are essential to managing compliance risk and to minimizing the possibility that the costs are deemed ineligible, thereby requiring that the municipality and the state may need to return funds to the federal government.</a:t>
            </a:r>
          </a:p>
          <a:p>
            <a:pPr marL="342900" indent="-342900" algn="l">
              <a:lnSpc>
                <a:spcPct val="100000"/>
              </a:lnSpc>
              <a:buFont typeface="Arial" panose="020B0604020202020204" pitchFamily="34" charset="0"/>
              <a:buChar char="•"/>
            </a:pPr>
            <a:r>
              <a:rPr lang="en-US" sz="1400" b="1" dirty="0"/>
              <a:t>We ask that you document costs clearly with respect to the date and nature of the expense incurred so that together we can best manage resources in the interests of the residents of Connecticut. In general, we will be asking that you document expenses with the same specificity as for FEMA reimbursements. </a:t>
            </a:r>
          </a:p>
          <a:p>
            <a:pPr marL="342900" indent="-342900" algn="l">
              <a:lnSpc>
                <a:spcPct val="100000"/>
              </a:lnSpc>
              <a:buFont typeface="Arial" panose="020B0604020202020204" pitchFamily="34" charset="0"/>
              <a:buChar char="•"/>
            </a:pPr>
            <a:r>
              <a:rPr lang="en-US" sz="1400" b="1" dirty="0"/>
              <a:t>The retention period for such records has not yet been determined, so municipalities are advised to retain detailed records until advised by OPM that the retention period has been met.</a:t>
            </a:r>
          </a:p>
        </p:txBody>
      </p:sp>
      <p:pic>
        <p:nvPicPr>
          <p:cNvPr id="28" name="Picture 27" descr="A picture containing drawing&#10;&#10;Description automatically generated">
            <a:extLst>
              <a:ext uri="{FF2B5EF4-FFF2-40B4-BE49-F238E27FC236}">
                <a16:creationId xmlns:a16="http://schemas.microsoft.com/office/drawing/2014/main" id="{4E1A98CC-4531-49DB-94B8-32F793718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157532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8</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44908" y="1173865"/>
            <a:ext cx="8675912"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OPM PORTAL – ONLINE CLAIM SUBMISSION</a:t>
            </a:r>
          </a:p>
        </p:txBody>
      </p:sp>
      <p:sp>
        <p:nvSpPr>
          <p:cNvPr id="20" name="TextBox 19">
            <a:extLst>
              <a:ext uri="{FF2B5EF4-FFF2-40B4-BE49-F238E27FC236}">
                <a16:creationId xmlns:a16="http://schemas.microsoft.com/office/drawing/2014/main" id="{31BC5644-C6BC-4A5B-A0F1-3A8151A1E14F}"/>
              </a:ext>
            </a:extLst>
          </p:cNvPr>
          <p:cNvSpPr txBox="1"/>
          <p:nvPr/>
        </p:nvSpPr>
        <p:spPr>
          <a:xfrm>
            <a:off x="484559" y="1623615"/>
            <a:ext cx="3035429" cy="3693319"/>
          </a:xfrm>
          <a:prstGeom prst="rect">
            <a:avLst/>
          </a:prstGeom>
          <a:noFill/>
        </p:spPr>
        <p:txBody>
          <a:bodyPr wrap="square" rtlCol="0">
            <a:spAutoFit/>
          </a:bodyPr>
          <a:lstStyle/>
          <a:p>
            <a:r>
              <a:rPr lang="en-US" b="1" dirty="0"/>
              <a:t>Municipalities will log onto the</a:t>
            </a:r>
            <a:r>
              <a:rPr lang="en-US" b="1" u="sng" dirty="0">
                <a:hlinkClick r:id="rId3">
                  <a:extLst>
                    <a:ext uri="{A12FA001-AC4F-418D-AE19-62706E023703}">
                      <ahyp:hlinkClr xmlns:ahyp="http://schemas.microsoft.com/office/drawing/2018/hyperlinkcolor" val="tx"/>
                    </a:ext>
                  </a:extLst>
                </a:hlinkClick>
              </a:rPr>
              <a:t> OPM Portal</a:t>
            </a:r>
            <a:r>
              <a:rPr lang="en-US" b="1" dirty="0"/>
              <a:t> to complete their certification of expenses and submission of their claim to OPM.   </a:t>
            </a:r>
          </a:p>
          <a:p>
            <a:r>
              <a:rPr lang="en-US" b="1" dirty="0"/>
              <a:t> </a:t>
            </a:r>
          </a:p>
          <a:p>
            <a:r>
              <a:rPr lang="en-US" b="1" dirty="0"/>
              <a:t>Chief Financial Officers will receive an instructional packet and have a training available to them on Monday, June 8, 2020 at 11:00 AM.  A separate communication will be sent with details. </a:t>
            </a:r>
            <a:endParaRPr lang="en-US" b="1" dirty="0">
              <a:effectLst/>
            </a:endParaRPr>
          </a:p>
        </p:txBody>
      </p:sp>
      <p:pic>
        <p:nvPicPr>
          <p:cNvPr id="22" name="Picture 21" descr="A picture containing drawing&#10;&#10;Description automatically generated">
            <a:extLst>
              <a:ext uri="{FF2B5EF4-FFF2-40B4-BE49-F238E27FC236}">
                <a16:creationId xmlns:a16="http://schemas.microsoft.com/office/drawing/2014/main" id="{C06C6FCE-EA02-426B-A6D1-8826A4452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pic>
        <p:nvPicPr>
          <p:cNvPr id="4" name="Picture 3">
            <a:extLst>
              <a:ext uri="{FF2B5EF4-FFF2-40B4-BE49-F238E27FC236}">
                <a16:creationId xmlns:a16="http://schemas.microsoft.com/office/drawing/2014/main" id="{D0262F90-DB30-4BCC-8928-58A59E576837}"/>
              </a:ext>
            </a:extLst>
          </p:cNvPr>
          <p:cNvPicPr>
            <a:picLocks noChangeAspect="1"/>
          </p:cNvPicPr>
          <p:nvPr/>
        </p:nvPicPr>
        <p:blipFill>
          <a:blip r:embed="rId5"/>
          <a:stretch>
            <a:fillRect/>
          </a:stretch>
        </p:blipFill>
        <p:spPr>
          <a:xfrm>
            <a:off x="3436198" y="1407705"/>
            <a:ext cx="5223243" cy="404721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171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p:txBody>
          <a:bodyPr/>
          <a:lstStyle/>
          <a:p>
            <a:fld id="{01F86571-980C-4C05-AE36-C316BAD78641}" type="slidenum">
              <a:rPr lang="en-US" smtClean="0"/>
              <a:t>9</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35935" y="1137583"/>
            <a:ext cx="8201650" cy="4480628"/>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ONLINE CLAIM SUBMISSION – ADD INVOICE</a:t>
            </a:r>
          </a:p>
        </p:txBody>
      </p:sp>
      <p:sp>
        <p:nvSpPr>
          <p:cNvPr id="21" name="Rectangle 20">
            <a:extLst>
              <a:ext uri="{FF2B5EF4-FFF2-40B4-BE49-F238E27FC236}">
                <a16:creationId xmlns:a16="http://schemas.microsoft.com/office/drawing/2014/main" id="{15C693FA-37C0-4E61-9915-30106E1E2216}"/>
              </a:ext>
            </a:extLst>
          </p:cNvPr>
          <p:cNvSpPr/>
          <p:nvPr/>
        </p:nvSpPr>
        <p:spPr>
          <a:xfrm>
            <a:off x="449848" y="5933540"/>
            <a:ext cx="8201650" cy="186721"/>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3282231-44C1-4A48-8247-BDFF1E58230B}"/>
              </a:ext>
            </a:extLst>
          </p:cNvPr>
          <p:cNvPicPr>
            <a:picLocks noChangeAspect="1"/>
          </p:cNvPicPr>
          <p:nvPr/>
        </p:nvPicPr>
        <p:blipFill>
          <a:blip r:embed="rId3"/>
          <a:stretch>
            <a:fillRect/>
          </a:stretch>
        </p:blipFill>
        <p:spPr>
          <a:xfrm>
            <a:off x="506415" y="2085491"/>
            <a:ext cx="8088517" cy="2148688"/>
          </a:xfrm>
          <a:prstGeom prst="rect">
            <a:avLst/>
          </a:prstGeom>
          <a:effectLst>
            <a:outerShdw blurRad="50800" dist="38100" dir="8100000" algn="tr" rotWithShape="0">
              <a:prstClr val="black">
                <a:alpha val="40000"/>
              </a:prstClr>
            </a:outerShdw>
          </a:effectLst>
        </p:spPr>
      </p:pic>
      <p:pic>
        <p:nvPicPr>
          <p:cNvPr id="24" name="Picture 23" descr="A picture containing drawing&#10;&#10;Description automatically generated">
            <a:extLst>
              <a:ext uri="{FF2B5EF4-FFF2-40B4-BE49-F238E27FC236}">
                <a16:creationId xmlns:a16="http://schemas.microsoft.com/office/drawing/2014/main" id="{53B91F27-083D-4429-958B-1831FC36E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203" y="5561606"/>
            <a:ext cx="1119364" cy="1108160"/>
          </a:xfrm>
          <a:prstGeom prst="flowChartConnector">
            <a:avLst/>
          </a:prstGeom>
        </p:spPr>
      </p:pic>
    </p:spTree>
    <p:extLst>
      <p:ext uri="{BB962C8B-B14F-4D97-AF65-F5344CB8AC3E}">
        <p14:creationId xmlns:p14="http://schemas.microsoft.com/office/powerpoint/2010/main" val="2079933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2917</TotalTime>
  <Words>1165</Words>
  <Application>Microsoft Office PowerPoint</Application>
  <PresentationFormat>On-screen Show (4:3)</PresentationFormat>
  <Paragraphs>214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Update</dc:title>
  <dc:creator>Paul Potamianos</dc:creator>
  <cp:lastModifiedBy>Heft, Martin</cp:lastModifiedBy>
  <cp:revision>346</cp:revision>
  <cp:lastPrinted>2020-04-29T00:23:43Z</cp:lastPrinted>
  <dcterms:created xsi:type="dcterms:W3CDTF">2019-10-09T14:52:09Z</dcterms:created>
  <dcterms:modified xsi:type="dcterms:W3CDTF">2020-06-03T19:22:57Z</dcterms:modified>
</cp:coreProperties>
</file>